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D287-6F0D-4DD3-8DE3-67EA996E9E81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0BA2-70C2-4398-8274-341BBF4260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D287-6F0D-4DD3-8DE3-67EA996E9E81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0BA2-70C2-4398-8274-341BBF4260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D287-6F0D-4DD3-8DE3-67EA996E9E81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0BA2-70C2-4398-8274-341BBF4260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D287-6F0D-4DD3-8DE3-67EA996E9E81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0BA2-70C2-4398-8274-341BBF4260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D287-6F0D-4DD3-8DE3-67EA996E9E81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0BA2-70C2-4398-8274-341BBF4260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D287-6F0D-4DD3-8DE3-67EA996E9E81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0BA2-70C2-4398-8274-341BBF4260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D287-6F0D-4DD3-8DE3-67EA996E9E81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0BA2-70C2-4398-8274-341BBF4260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D287-6F0D-4DD3-8DE3-67EA996E9E81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0BA2-70C2-4398-8274-341BBF4260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D287-6F0D-4DD3-8DE3-67EA996E9E81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0BA2-70C2-4398-8274-341BBF4260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D287-6F0D-4DD3-8DE3-67EA996E9E81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0BA2-70C2-4398-8274-341BBF4260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D287-6F0D-4DD3-8DE3-67EA996E9E81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0BA2-70C2-4398-8274-341BBF4260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BD287-6F0D-4DD3-8DE3-67EA996E9E81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20BA2-70C2-4398-8274-341BBF42603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ТВЁРДЫЙ СОГЛАСНЫЙ                         </a:t>
            </a:r>
            <a:r>
              <a:rPr lang="ru-RU" b="1" dirty="0" smtClean="0">
                <a:solidFill>
                  <a:srgbClr val="0070C0"/>
                </a:solidFill>
              </a:rPr>
              <a:t> ГЛУХОЙ  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ЗВУК   И   БУКВА  </a:t>
            </a:r>
            <a:r>
              <a:rPr lang="ru-RU" b="1" dirty="0" smtClean="0">
                <a:solidFill>
                  <a:srgbClr val="0070C0"/>
                </a:solidFill>
              </a:rPr>
              <a:t>«Ш»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3886200"/>
            <a:ext cx="2571768" cy="225744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МБДОУ № 10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«Золушка» Г. Оха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Учитель-логопед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Иванова О.Ф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2019г.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75495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58" y="3643314"/>
            <a:ext cx="2589781" cy="2928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228599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НАЗОВИ ПЕРВЫЙ ЗВУК В СЛОВЕ.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НАЗОВИ УДАРНЫЙ ГЛАСНЫЙ ЗВУК.</a:t>
            </a:r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Ш</a:t>
            </a:r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r>
              <a:rPr lang="ru-RU" sz="3600" b="1" dirty="0" smtClean="0">
                <a:solidFill>
                  <a:srgbClr val="0070C0"/>
                </a:solidFill>
              </a:rPr>
              <a:t> – СЛЫШИМ ЗВУК </a:t>
            </a:r>
            <a:r>
              <a:rPr lang="ru-RU" sz="3600" b="1" dirty="0" smtClean="0">
                <a:solidFill>
                  <a:srgbClr val="FF0000"/>
                </a:solidFill>
              </a:rPr>
              <a:t>Ы</a:t>
            </a:r>
            <a:r>
              <a:rPr lang="ru-RU" sz="3600" b="1" dirty="0" smtClean="0">
                <a:solidFill>
                  <a:srgbClr val="0070C0"/>
                </a:solidFill>
              </a:rPr>
              <a:t>, ПИШЕМ «</a:t>
            </a:r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r>
              <a:rPr lang="ru-RU" sz="3600" b="1" dirty="0" smtClean="0">
                <a:solidFill>
                  <a:srgbClr val="0070C0"/>
                </a:solidFill>
              </a:rPr>
              <a:t>»:                             Ж</a:t>
            </a:r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r>
              <a:rPr lang="ru-RU" sz="3600" b="1" dirty="0" smtClean="0">
                <a:solidFill>
                  <a:srgbClr val="0070C0"/>
                </a:solidFill>
              </a:rPr>
              <a:t> – Ш</a:t>
            </a:r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r>
              <a:rPr lang="ru-RU" sz="3600" b="1" dirty="0" smtClean="0">
                <a:solidFill>
                  <a:srgbClr val="0070C0"/>
                </a:solidFill>
              </a:rPr>
              <a:t> – ПИШ</a:t>
            </a:r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r>
              <a:rPr lang="ru-RU" sz="3600" b="1" dirty="0" smtClean="0">
                <a:solidFill>
                  <a:srgbClr val="0070C0"/>
                </a:solidFill>
              </a:rPr>
              <a:t> с БУКОВОЙ  «</a:t>
            </a:r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r>
              <a:rPr lang="ru-RU" sz="3600" b="1" dirty="0" smtClean="0">
                <a:solidFill>
                  <a:srgbClr val="0070C0"/>
                </a:solidFill>
              </a:rPr>
              <a:t>»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72" y="2428868"/>
            <a:ext cx="912562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«ПОДСКАЖИ СЛОВЕЧКО»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06" y="1500174"/>
            <a:ext cx="892971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«СКОЛЬКО СЛОГОВ В СЛОВЕ»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929718" cy="221457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Присядь столько раз, сколько слогов в слове.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Подпрыгни столько раз, сколько слогов в слове.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Прохлопай…, потопай….  </a:t>
            </a:r>
            <a:r>
              <a:rPr lang="ru-RU" b="1" dirty="0" smtClean="0">
                <a:solidFill>
                  <a:srgbClr val="C00000"/>
                </a:solidFill>
              </a:rPr>
              <a:t>В слове столько слогов, сколько гласных звуков. </a:t>
            </a:r>
          </a:p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496"/>
            <a:ext cx="871543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Зимой  ношу  шубу  и  шапку.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395" y="1428736"/>
            <a:ext cx="8940199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43116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У</a:t>
            </a:r>
            <a:r>
              <a:rPr lang="ru-RU" sz="6600" b="1" dirty="0" smtClean="0">
                <a:solidFill>
                  <a:srgbClr val="C00000"/>
                </a:solidFill>
              </a:rPr>
              <a:t> </a:t>
            </a:r>
            <a:r>
              <a:rPr lang="ru-RU" sz="6600" b="1" dirty="0" smtClean="0">
                <a:solidFill>
                  <a:srgbClr val="0070C0"/>
                </a:solidFill>
              </a:rPr>
              <a:t>М</a:t>
            </a:r>
            <a:r>
              <a:rPr lang="ru-RU" sz="6600" b="1" dirty="0" smtClean="0">
                <a:solidFill>
                  <a:srgbClr val="FF0000"/>
                </a:solidFill>
              </a:rPr>
              <a:t>а</a:t>
            </a:r>
            <a:r>
              <a:rPr lang="ru-RU" sz="6600" b="1" dirty="0" smtClean="0">
                <a:solidFill>
                  <a:srgbClr val="0070C0"/>
                </a:solidFill>
              </a:rPr>
              <a:t>ш</a:t>
            </a:r>
            <a:r>
              <a:rPr lang="ru-RU" sz="6600" b="1" dirty="0" smtClean="0">
                <a:solidFill>
                  <a:srgbClr val="FF0000"/>
                </a:solidFill>
              </a:rPr>
              <a:t>и</a:t>
            </a:r>
            <a:r>
              <a:rPr lang="ru-RU" sz="6600" b="1" dirty="0" smtClean="0">
                <a:solidFill>
                  <a:srgbClr val="C00000"/>
                </a:solidFill>
              </a:rPr>
              <a:t> </a:t>
            </a:r>
            <a:r>
              <a:rPr lang="ru-RU" sz="6600" b="1" dirty="0" smtClean="0">
                <a:solidFill>
                  <a:srgbClr val="0070C0"/>
                </a:solidFill>
              </a:rPr>
              <a:t>ш</a:t>
            </a:r>
            <a:r>
              <a:rPr lang="ru-RU" sz="6600" b="1" dirty="0" smtClean="0">
                <a:solidFill>
                  <a:srgbClr val="FF0000"/>
                </a:solidFill>
              </a:rPr>
              <a:t>ишка</a:t>
            </a:r>
            <a:r>
              <a:rPr lang="ru-RU" sz="6600" b="1" dirty="0" smtClean="0">
                <a:solidFill>
                  <a:srgbClr val="C00000"/>
                </a:solidFill>
              </a:rPr>
              <a:t>.</a:t>
            </a:r>
            <a:br>
              <a:rPr lang="ru-RU" sz="6600" b="1" dirty="0" smtClean="0">
                <a:solidFill>
                  <a:srgbClr val="C00000"/>
                </a:solidFill>
              </a:rPr>
            </a:br>
            <a:r>
              <a:rPr lang="ru-RU" sz="6600" b="1" dirty="0" smtClean="0">
                <a:solidFill>
                  <a:srgbClr val="FF0000"/>
                </a:solidFill>
              </a:rPr>
              <a:t>И  у</a:t>
            </a:r>
            <a:r>
              <a:rPr lang="ru-RU" sz="6600" b="1" dirty="0" smtClean="0">
                <a:solidFill>
                  <a:srgbClr val="C00000"/>
                </a:solidFill>
              </a:rPr>
              <a:t>  </a:t>
            </a:r>
            <a:r>
              <a:rPr lang="ru-RU" sz="6600" b="1" dirty="0" smtClean="0">
                <a:solidFill>
                  <a:srgbClr val="0070C0"/>
                </a:solidFill>
              </a:rPr>
              <a:t>П</a:t>
            </a:r>
            <a:r>
              <a:rPr lang="ru-RU" sz="6600" b="1" dirty="0" smtClean="0">
                <a:solidFill>
                  <a:srgbClr val="FF0000"/>
                </a:solidFill>
              </a:rPr>
              <a:t>а</a:t>
            </a:r>
            <a:r>
              <a:rPr lang="ru-RU" sz="6600" b="1" dirty="0" smtClean="0">
                <a:solidFill>
                  <a:srgbClr val="0070C0"/>
                </a:solidFill>
              </a:rPr>
              <a:t>ш</a:t>
            </a:r>
            <a:r>
              <a:rPr lang="ru-RU" sz="6600" b="1" dirty="0" smtClean="0">
                <a:solidFill>
                  <a:srgbClr val="FF0000"/>
                </a:solidFill>
              </a:rPr>
              <a:t>и</a:t>
            </a:r>
            <a:r>
              <a:rPr lang="ru-RU" sz="6600" b="1" dirty="0" smtClean="0">
                <a:solidFill>
                  <a:srgbClr val="C00000"/>
                </a:solidFill>
              </a:rPr>
              <a:t> </a:t>
            </a:r>
            <a:r>
              <a:rPr lang="ru-RU" sz="6600" b="1" dirty="0" smtClean="0">
                <a:solidFill>
                  <a:srgbClr val="0070C0"/>
                </a:solidFill>
              </a:rPr>
              <a:t>ш</a:t>
            </a:r>
            <a:r>
              <a:rPr lang="ru-RU" sz="6600" b="1" dirty="0" smtClean="0">
                <a:solidFill>
                  <a:srgbClr val="FF0000"/>
                </a:solidFill>
              </a:rPr>
              <a:t>и</a:t>
            </a:r>
            <a:r>
              <a:rPr lang="ru-RU" sz="6600" b="1" dirty="0" smtClean="0">
                <a:solidFill>
                  <a:srgbClr val="0070C0"/>
                </a:solidFill>
              </a:rPr>
              <a:t>ш</a:t>
            </a:r>
            <a:r>
              <a:rPr lang="ru-RU" sz="6600" b="1" dirty="0" smtClean="0">
                <a:solidFill>
                  <a:srgbClr val="C00000"/>
                </a:solidFill>
              </a:rPr>
              <a:t>к</a:t>
            </a:r>
            <a:r>
              <a:rPr lang="ru-RU" sz="6600" b="1" dirty="0" smtClean="0">
                <a:solidFill>
                  <a:srgbClr val="FF0000"/>
                </a:solidFill>
              </a:rPr>
              <a:t>а</a:t>
            </a:r>
            <a:r>
              <a:rPr lang="ru-RU" sz="6600" b="1" dirty="0" smtClean="0">
                <a:solidFill>
                  <a:srgbClr val="C00000"/>
                </a:solidFill>
              </a:rPr>
              <a:t>.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512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284160"/>
            <a:ext cx="8876883" cy="364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80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ТВЁРДЫЙ СОГЛАСНЫЙ                          ГЛУХОЙ   ЗВУК   И   БУКВА  «Ш»</vt:lpstr>
      <vt:lpstr>НАЗОВИ ПЕРВЫЙ ЗВУК В СЛОВЕ. НАЗОВИ УДАРНЫЙ ГЛАСНЫЙ ЗВУК. ШИ – СЛЫШИМ ЗВУК Ы, ПИШЕМ «И»:                             ЖИ – ШИ – ПИШИ с БУКОВОЙ  «И»</vt:lpstr>
      <vt:lpstr>«ПОДСКАЖИ СЛОВЕЧКО»</vt:lpstr>
      <vt:lpstr>«СКОЛЬКО СЛОГОВ В СЛОВЕ» </vt:lpstr>
      <vt:lpstr>Зимой  ношу  шубу  и  шапку.</vt:lpstr>
      <vt:lpstr>У Маши шишка. И  у  Паши шишка.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ТВЁРДЫЙ СОГЛАСНЫЙ ЗВУК                       И   БУКВА  Ш</dc:title>
  <dc:creator>111</dc:creator>
  <cp:lastModifiedBy>111</cp:lastModifiedBy>
  <cp:revision>6</cp:revision>
  <dcterms:created xsi:type="dcterms:W3CDTF">2020-04-12T02:49:43Z</dcterms:created>
  <dcterms:modified xsi:type="dcterms:W3CDTF">2020-04-12T06:14:26Z</dcterms:modified>
</cp:coreProperties>
</file>